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49"/>
  </p:notesMasterIdLst>
  <p:handoutMasterIdLst>
    <p:handoutMasterId r:id="rId50"/>
  </p:handoutMasterIdLst>
  <p:sldIdLst>
    <p:sldId id="2147479666" r:id="rId8"/>
    <p:sldId id="2147479607" r:id="rId9"/>
    <p:sldId id="2147479680" r:id="rId10"/>
    <p:sldId id="2147479679" r:id="rId11"/>
    <p:sldId id="2147479682" r:id="rId12"/>
    <p:sldId id="2147479683" r:id="rId13"/>
    <p:sldId id="2147479675" r:id="rId14"/>
    <p:sldId id="2147479684" r:id="rId15"/>
    <p:sldId id="2147479685" r:id="rId16"/>
    <p:sldId id="2147479688" r:id="rId17"/>
    <p:sldId id="2147479689" r:id="rId18"/>
    <p:sldId id="2147479686" r:id="rId19"/>
    <p:sldId id="2147479610" r:id="rId20"/>
    <p:sldId id="2147479585" r:id="rId21"/>
    <p:sldId id="2147479673" r:id="rId22"/>
    <p:sldId id="2147479670" r:id="rId23"/>
    <p:sldId id="2147479625" r:id="rId24"/>
    <p:sldId id="2147479672" r:id="rId25"/>
    <p:sldId id="2147479626" r:id="rId26"/>
    <p:sldId id="2147479627" r:id="rId27"/>
    <p:sldId id="2147479676" r:id="rId28"/>
    <p:sldId id="2147479622" r:id="rId29"/>
    <p:sldId id="2147479623" r:id="rId30"/>
    <p:sldId id="2147479620" r:id="rId31"/>
    <p:sldId id="2147479621" r:id="rId32"/>
    <p:sldId id="2147479637" r:id="rId33"/>
    <p:sldId id="2147479677" r:id="rId34"/>
    <p:sldId id="2147479636" r:id="rId35"/>
    <p:sldId id="2147479630" r:id="rId36"/>
    <p:sldId id="2147479678" r:id="rId37"/>
    <p:sldId id="2147479643" r:id="rId38"/>
    <p:sldId id="2147479653" r:id="rId39"/>
    <p:sldId id="2147479665" r:id="rId40"/>
    <p:sldId id="2147479652" r:id="rId41"/>
    <p:sldId id="2147479667" r:id="rId42"/>
    <p:sldId id="2147479669" r:id="rId43"/>
    <p:sldId id="2147479668" r:id="rId44"/>
    <p:sldId id="2147479584" r:id="rId45"/>
    <p:sldId id="2147479691" r:id="rId46"/>
    <p:sldId id="2147479687" r:id="rId47"/>
    <p:sldId id="2147479690" r:id="rId48"/>
  </p:sldIdLst>
  <p:sldSz cx="12192000" cy="6858000"/>
  <p:notesSz cx="6858000" cy="9144000"/>
  <p:embeddedFontLst>
    <p:embeddedFont>
      <p:font typeface="Cascadia Mono" panose="020B0609020000020004" pitchFamily="49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  <p:embeddedFont>
      <p:font typeface="Segoe UI Semibold" panose="020B0702040204020203" pitchFamily="34" charset="0"/>
      <p:regular r:id="rId67"/>
      <p:bold r:id="rId68"/>
      <p:boldItalic r:id="rId69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</p14:sldIdLst>
        </p14:section>
        <p14:section name="General" id="{D684342D-205C-44C4-BCDF-9F058F3C9641}">
          <p14:sldIdLst>
            <p14:sldId id="2147479607"/>
            <p14:sldId id="2147479680"/>
            <p14:sldId id="2147479679"/>
            <p14:sldId id="2147479682"/>
            <p14:sldId id="2147479683"/>
            <p14:sldId id="2147479675"/>
            <p14:sldId id="2147479684"/>
            <p14:sldId id="2147479685"/>
            <p14:sldId id="2147479688"/>
            <p14:sldId id="2147479689"/>
            <p14:sldId id="2147479686"/>
          </p14:sldIdLst>
        </p14:section>
        <p14:section name="Semantic Kernel" id="{88B00939-43B2-4F28-9406-1DF37A1296FD}">
          <p14:sldIdLst>
            <p14:sldId id="2147479610"/>
            <p14:sldId id="2147479585"/>
            <p14:sldId id="2147479673"/>
            <p14:sldId id="2147479670"/>
            <p14:sldId id="2147479625"/>
            <p14:sldId id="2147479672"/>
            <p14:sldId id="2147479626"/>
            <p14:sldId id="2147479627"/>
            <p14:sldId id="2147479676"/>
            <p14:sldId id="2147479622"/>
            <p14:sldId id="2147479623"/>
            <p14:sldId id="2147479620"/>
            <p14:sldId id="2147479621"/>
            <p14:sldId id="2147479637"/>
            <p14:sldId id="2147479677"/>
            <p14:sldId id="2147479636"/>
            <p14:sldId id="2147479630"/>
            <p14:sldId id="2147479678"/>
            <p14:sldId id="2147479643"/>
            <p14:sldId id="2147479653"/>
            <p14:sldId id="2147479665"/>
            <p14:sldId id="2147479652"/>
            <p14:sldId id="2147479667"/>
            <p14:sldId id="2147479669"/>
            <p14:sldId id="2147479668"/>
            <p14:sldId id="2147479584"/>
          </p14:sldIdLst>
        </p14:section>
        <p14:section name="Process Framework" id="{D46A4CCC-AE8E-4852-9E90-B0883151028B}">
          <p14:sldIdLst>
            <p14:sldId id="2147479691"/>
            <p14:sldId id="2147479687"/>
            <p14:sldId id="21474796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89" d="100"/>
          <a:sy n="89" d="100"/>
        </p:scale>
        <p:origin x="56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1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1.xml"/><Relationship Id="rId51" Type="http://schemas.openxmlformats.org/officeDocument/2006/relationships/font" Target="fonts/font1.fntdata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" Type="http://schemas.openxmlformats.org/officeDocument/2006/relationships/slideMaster" Target="slideMasters/slideMaster4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4/25/2025 2:37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4/25/2025 2:37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3:05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2:37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2:37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tgpt-plugi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semantic-kernel/overview/" TargetMode="External"/><Relationship Id="rId13" Type="http://schemas.openxmlformats.org/officeDocument/2006/relationships/hyperlink" Target="https://techcommunity.microsoft.com/t5/partner-updates-ireland/book-of-news-microsoft-ignite-2023/ba-p/3985127" TargetMode="External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ai.azure.com/" TargetMode="External"/><Relationship Id="rId12" Type="http://schemas.openxmlformats.org/officeDocument/2006/relationships/hyperlink" Target="https://learn.microsoft.com/en-us/azure/ai-studio/how-to/sdk-install?tabs=windows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oai.azure.com/portal/1a1b84bf61a1452396a9947f16a8ff01/models" TargetMode="External"/><Relationship Id="rId11" Type="http://schemas.openxmlformats.org/officeDocument/2006/relationships/hyperlink" Target="https://www.midjourney.com/home?callbackUrl=%2Fexplore" TargetMode="External"/><Relationship Id="rId5" Type="http://schemas.openxmlformats.org/officeDocument/2006/relationships/hyperlink" Target="https://platform.openai.com/docs/models" TargetMode="External"/><Relationship Id="rId15" Type="http://schemas.openxmlformats.org/officeDocument/2006/relationships/hyperlink" Target="https://platform.openai.com/docs/guides/function-calling/parallel-function-calling-and-structured-outputs?api-mode=chat" TargetMode="External"/><Relationship Id="rId10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skybox.blockadelabs.com/" TargetMode="External"/><Relationship Id="rId14" Type="http://schemas.openxmlformats.org/officeDocument/2006/relationships/hyperlink" Target="https://livebench.ai/#/?Language=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105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emantic-kernel/blob/main/dotnet/samples/GettingStartedWithProcesses/Step00/Steps/LastStep.cs" TargetMode="External"/><Relationship Id="rId2" Type="http://schemas.openxmlformats.org/officeDocument/2006/relationships/hyperlink" Target="https://learn.microsoft.com/en-us/semantic-kernel/frameworks/process/process-framework" TargetMode="External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i-services/agents/concepts/model-region-support?tabs=python#azure-openai-models" TargetMode="External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AI-AGENTS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AAFACE-10F2-8D97-5C19-74CCA630AD5C}"/>
              </a:ext>
            </a:extLst>
          </p:cNvPr>
          <p:cNvGrpSpPr/>
          <p:nvPr/>
        </p:nvGrpSpPr>
        <p:grpSpPr>
          <a:xfrm>
            <a:off x="1920744" y="1662893"/>
            <a:ext cx="3445155" cy="4465800"/>
            <a:chOff x="1097985" y="4411449"/>
            <a:chExt cx="2399199" cy="203780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36BB71-A641-0439-0A4A-3324F88EDCD0}"/>
                </a:ext>
              </a:extLst>
            </p:cNvPr>
            <p:cNvSpPr/>
            <p:nvPr/>
          </p:nvSpPr>
          <p:spPr bwMode="auto">
            <a:xfrm>
              <a:off x="1097985" y="4411449"/>
              <a:ext cx="2399199" cy="2037802"/>
            </a:xfrm>
            <a:prstGeom prst="rect">
              <a:avLst/>
            </a:prstGeom>
            <a:solidFill>
              <a:srgbClr val="49C5B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CDEEF3-365F-50E5-95D0-76AA860772CC}"/>
                </a:ext>
              </a:extLst>
            </p:cNvPr>
            <p:cNvSpPr txBox="1"/>
            <p:nvPr/>
          </p:nvSpPr>
          <p:spPr>
            <a:xfrm>
              <a:off x="1933582" y="4415784"/>
              <a:ext cx="688923" cy="140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/>
                <a:t>Thread 1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243ABBA6-EFB4-75DD-7B49-4954C125F0A7}"/>
              </a:ext>
            </a:extLst>
          </p:cNvPr>
          <p:cNvSpPr/>
          <p:nvPr/>
        </p:nvSpPr>
        <p:spPr bwMode="auto">
          <a:xfrm>
            <a:off x="2495917" y="4673739"/>
            <a:ext cx="2512191" cy="677039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1BD248-9EB3-889E-AA2F-162A4D7318C3}"/>
              </a:ext>
            </a:extLst>
          </p:cNvPr>
          <p:cNvSpPr/>
          <p:nvPr/>
        </p:nvSpPr>
        <p:spPr bwMode="auto">
          <a:xfrm>
            <a:off x="2463976" y="4680249"/>
            <a:ext cx="2512191" cy="1262234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E0EB7-779A-7F3C-53BE-01C0B0BF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Agent Threads and Runs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73FD35-B2B7-A706-E279-AEACACEB0E05}"/>
              </a:ext>
            </a:extLst>
          </p:cNvPr>
          <p:cNvSpPr/>
          <p:nvPr/>
        </p:nvSpPr>
        <p:spPr bwMode="auto">
          <a:xfrm>
            <a:off x="2463976" y="3424772"/>
            <a:ext cx="2512191" cy="677039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5E1D4-6481-07F1-B087-A22ADF2C723A}"/>
              </a:ext>
            </a:extLst>
          </p:cNvPr>
          <p:cNvSpPr txBox="1"/>
          <p:nvPr/>
        </p:nvSpPr>
        <p:spPr>
          <a:xfrm>
            <a:off x="4207862" y="3512298"/>
            <a:ext cx="11483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Run 1</a:t>
            </a:r>
          </a:p>
        </p:txBody>
      </p:sp>
      <p:pic>
        <p:nvPicPr>
          <p:cNvPr id="26" name="Graphic 25" descr="Envelope outline">
            <a:extLst>
              <a:ext uri="{FF2B5EF4-FFF2-40B4-BE49-F238E27FC236}">
                <a16:creationId xmlns:a16="http://schemas.microsoft.com/office/drawing/2014/main" id="{B17BEADF-1F06-E12C-FB97-C512F7BF3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0072" y="9562813"/>
            <a:ext cx="851007" cy="866048"/>
          </a:xfrm>
          <a:prstGeom prst="rect">
            <a:avLst/>
          </a:prstGeom>
        </p:spPr>
      </p:pic>
      <p:pic>
        <p:nvPicPr>
          <p:cNvPr id="28" name="Graphic 27" descr="Open envelope outline">
            <a:extLst>
              <a:ext uri="{FF2B5EF4-FFF2-40B4-BE49-F238E27FC236}">
                <a16:creationId xmlns:a16="http://schemas.microsoft.com/office/drawing/2014/main" id="{D3DC9E78-D916-7423-DE0A-F8A75212E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2218429"/>
            <a:ext cx="867878" cy="578438"/>
          </a:xfrm>
          <a:prstGeom prst="rect">
            <a:avLst/>
          </a:prstGeom>
        </p:spPr>
      </p:pic>
      <p:pic>
        <p:nvPicPr>
          <p:cNvPr id="29" name="Graphic 28" descr="Open envelope outline">
            <a:extLst>
              <a:ext uri="{FF2B5EF4-FFF2-40B4-BE49-F238E27FC236}">
                <a16:creationId xmlns:a16="http://schemas.microsoft.com/office/drawing/2014/main" id="{283E79F5-E5D9-9311-23A8-B52BEB84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2833884"/>
            <a:ext cx="867878" cy="578438"/>
          </a:xfrm>
          <a:prstGeom prst="rect">
            <a:avLst/>
          </a:prstGeom>
        </p:spPr>
      </p:pic>
      <p:pic>
        <p:nvPicPr>
          <p:cNvPr id="30" name="Graphic 29" descr="Open envelope outline">
            <a:extLst>
              <a:ext uri="{FF2B5EF4-FFF2-40B4-BE49-F238E27FC236}">
                <a16:creationId xmlns:a16="http://schemas.microsoft.com/office/drawing/2014/main" id="{79DB35E2-0079-7176-9EC1-0BA231BA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3486356"/>
            <a:ext cx="867878" cy="578438"/>
          </a:xfrm>
          <a:prstGeom prst="rect">
            <a:avLst/>
          </a:prstGeom>
        </p:spPr>
      </p:pic>
      <p:pic>
        <p:nvPicPr>
          <p:cNvPr id="31" name="Graphic 30" descr="Open envelope outline">
            <a:extLst>
              <a:ext uri="{FF2B5EF4-FFF2-40B4-BE49-F238E27FC236}">
                <a16:creationId xmlns:a16="http://schemas.microsoft.com/office/drawing/2014/main" id="{D66D7458-D068-C538-5EF7-D9076C5F1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4101811"/>
            <a:ext cx="867878" cy="578438"/>
          </a:xfrm>
          <a:prstGeom prst="rect">
            <a:avLst/>
          </a:prstGeom>
        </p:spPr>
      </p:pic>
      <p:pic>
        <p:nvPicPr>
          <p:cNvPr id="32" name="Graphic 31" descr="Open envelope outline">
            <a:extLst>
              <a:ext uri="{FF2B5EF4-FFF2-40B4-BE49-F238E27FC236}">
                <a16:creationId xmlns:a16="http://schemas.microsoft.com/office/drawing/2014/main" id="{D307B065-BE28-E260-7AA6-45BEE8491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4717772"/>
            <a:ext cx="867878" cy="578438"/>
          </a:xfrm>
          <a:prstGeom prst="rect">
            <a:avLst/>
          </a:prstGeom>
        </p:spPr>
      </p:pic>
      <p:pic>
        <p:nvPicPr>
          <p:cNvPr id="33" name="Graphic 32" descr="Open envelope outline">
            <a:extLst>
              <a:ext uri="{FF2B5EF4-FFF2-40B4-BE49-F238E27FC236}">
                <a16:creationId xmlns:a16="http://schemas.microsoft.com/office/drawing/2014/main" id="{FBA66300-F354-E551-222C-2CBDC96C6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5333227"/>
            <a:ext cx="867878" cy="5784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43AA6AA-8E39-DBC4-EBA2-DB3D959E760F}"/>
              </a:ext>
            </a:extLst>
          </p:cNvPr>
          <p:cNvSpPr txBox="1"/>
          <p:nvPr/>
        </p:nvSpPr>
        <p:spPr>
          <a:xfrm>
            <a:off x="2834085" y="2381369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61BDC5-29D7-46CA-A938-43FAC62011D9}"/>
              </a:ext>
            </a:extLst>
          </p:cNvPr>
          <p:cNvSpPr txBox="1"/>
          <p:nvPr/>
        </p:nvSpPr>
        <p:spPr>
          <a:xfrm>
            <a:off x="2834085" y="2972320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CB68EE-6928-DC14-05A3-BADC304DDD82}"/>
              </a:ext>
            </a:extLst>
          </p:cNvPr>
          <p:cNvSpPr txBox="1"/>
          <p:nvPr/>
        </p:nvSpPr>
        <p:spPr>
          <a:xfrm>
            <a:off x="2834085" y="3595555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2C21D1-6C34-AFB7-227A-3A192BA09E10}"/>
              </a:ext>
            </a:extLst>
          </p:cNvPr>
          <p:cNvSpPr txBox="1"/>
          <p:nvPr/>
        </p:nvSpPr>
        <p:spPr>
          <a:xfrm>
            <a:off x="2834084" y="4280160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9B67D4-B87A-810F-DF49-2A0CE5740379}"/>
              </a:ext>
            </a:extLst>
          </p:cNvPr>
          <p:cNvSpPr txBox="1"/>
          <p:nvPr/>
        </p:nvSpPr>
        <p:spPr>
          <a:xfrm>
            <a:off x="4207862" y="4767775"/>
            <a:ext cx="7683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Run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B479F2-2AE6-2017-ACBC-49A8B10FD0F9}"/>
              </a:ext>
            </a:extLst>
          </p:cNvPr>
          <p:cNvSpPr txBox="1"/>
          <p:nvPr/>
        </p:nvSpPr>
        <p:spPr>
          <a:xfrm>
            <a:off x="2834083" y="4906274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C7A033-E97C-510A-6C6F-B14B46B7AF52}"/>
              </a:ext>
            </a:extLst>
          </p:cNvPr>
          <p:cNvSpPr txBox="1"/>
          <p:nvPr/>
        </p:nvSpPr>
        <p:spPr>
          <a:xfrm>
            <a:off x="2834083" y="5491570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823B996-9DFD-2B11-411C-AF5A8600F728}"/>
              </a:ext>
            </a:extLst>
          </p:cNvPr>
          <p:cNvGrpSpPr/>
          <p:nvPr/>
        </p:nvGrpSpPr>
        <p:grpSpPr>
          <a:xfrm>
            <a:off x="6144988" y="1672165"/>
            <a:ext cx="3445155" cy="2884994"/>
            <a:chOff x="2885798" y="4739299"/>
            <a:chExt cx="2399199" cy="203780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417275-E71D-D780-9BC8-E6A8FE5EF0C4}"/>
                </a:ext>
              </a:extLst>
            </p:cNvPr>
            <p:cNvSpPr/>
            <p:nvPr/>
          </p:nvSpPr>
          <p:spPr bwMode="auto">
            <a:xfrm>
              <a:off x="2885798" y="4739299"/>
              <a:ext cx="2399199" cy="2037802"/>
            </a:xfrm>
            <a:prstGeom prst="rect">
              <a:avLst/>
            </a:prstGeom>
            <a:solidFill>
              <a:srgbClr val="49C5B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5FAFE4D-8214-5A8C-B07A-1F1B1CA83A25}"/>
                </a:ext>
              </a:extLst>
            </p:cNvPr>
            <p:cNvSpPr txBox="1"/>
            <p:nvPr/>
          </p:nvSpPr>
          <p:spPr>
            <a:xfrm>
              <a:off x="3623509" y="4764528"/>
              <a:ext cx="688923" cy="140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/>
                <a:t>Thread 2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71DB6A6-A57D-8445-EA29-531A9D2663DB}"/>
              </a:ext>
            </a:extLst>
          </p:cNvPr>
          <p:cNvSpPr/>
          <p:nvPr/>
        </p:nvSpPr>
        <p:spPr bwMode="auto">
          <a:xfrm>
            <a:off x="6600284" y="3463050"/>
            <a:ext cx="2512191" cy="677039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CA1E06-8394-7487-09D5-04EBA5FB36A9}"/>
              </a:ext>
            </a:extLst>
          </p:cNvPr>
          <p:cNvSpPr txBox="1"/>
          <p:nvPr/>
        </p:nvSpPr>
        <p:spPr>
          <a:xfrm>
            <a:off x="8344170" y="3550576"/>
            <a:ext cx="11483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Run 1</a:t>
            </a:r>
          </a:p>
        </p:txBody>
      </p:sp>
      <p:pic>
        <p:nvPicPr>
          <p:cNvPr id="49" name="Graphic 48" descr="Open envelope outline">
            <a:extLst>
              <a:ext uri="{FF2B5EF4-FFF2-40B4-BE49-F238E27FC236}">
                <a16:creationId xmlns:a16="http://schemas.microsoft.com/office/drawing/2014/main" id="{F9C02D39-3202-F75E-61D1-1EB566528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446" y="2256707"/>
            <a:ext cx="867878" cy="578438"/>
          </a:xfrm>
          <a:prstGeom prst="rect">
            <a:avLst/>
          </a:prstGeom>
        </p:spPr>
      </p:pic>
      <p:pic>
        <p:nvPicPr>
          <p:cNvPr id="50" name="Graphic 49" descr="Open envelope outline">
            <a:extLst>
              <a:ext uri="{FF2B5EF4-FFF2-40B4-BE49-F238E27FC236}">
                <a16:creationId xmlns:a16="http://schemas.microsoft.com/office/drawing/2014/main" id="{A0F4317B-1872-DCE8-F991-6FDFC4D7E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446" y="2872162"/>
            <a:ext cx="867878" cy="578438"/>
          </a:xfrm>
          <a:prstGeom prst="rect">
            <a:avLst/>
          </a:prstGeom>
        </p:spPr>
      </p:pic>
      <p:pic>
        <p:nvPicPr>
          <p:cNvPr id="51" name="Graphic 50" descr="Open envelope outline">
            <a:extLst>
              <a:ext uri="{FF2B5EF4-FFF2-40B4-BE49-F238E27FC236}">
                <a16:creationId xmlns:a16="http://schemas.microsoft.com/office/drawing/2014/main" id="{B1BBE8F7-6B7D-1465-6B30-9069D8CC0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446" y="3524634"/>
            <a:ext cx="867878" cy="57843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8B1BE15-AC92-57C1-0405-FA85B3CAE784}"/>
              </a:ext>
            </a:extLst>
          </p:cNvPr>
          <p:cNvSpPr txBox="1"/>
          <p:nvPr/>
        </p:nvSpPr>
        <p:spPr>
          <a:xfrm>
            <a:off x="6970393" y="2419647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BDB7A4-4DB4-2BEE-B591-CD4321805B24}"/>
              </a:ext>
            </a:extLst>
          </p:cNvPr>
          <p:cNvSpPr txBox="1"/>
          <p:nvPr/>
        </p:nvSpPr>
        <p:spPr>
          <a:xfrm>
            <a:off x="6970393" y="3010598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7E5161-F5A3-1CFF-ACC9-99D9344A820C}"/>
              </a:ext>
            </a:extLst>
          </p:cNvPr>
          <p:cNvSpPr txBox="1"/>
          <p:nvPr/>
        </p:nvSpPr>
        <p:spPr>
          <a:xfrm>
            <a:off x="6970393" y="3633833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a</a:t>
            </a:r>
          </a:p>
        </p:txBody>
      </p:sp>
      <p:pic>
        <p:nvPicPr>
          <p:cNvPr id="62" name="Graphic 61" descr="Chat bubble outline">
            <a:extLst>
              <a:ext uri="{FF2B5EF4-FFF2-40B4-BE49-F238E27FC236}">
                <a16:creationId xmlns:a16="http://schemas.microsoft.com/office/drawing/2014/main" id="{E3B0A362-08B1-CF56-F250-32170A7C3C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6340" y="1602271"/>
            <a:ext cx="643070" cy="654436"/>
          </a:xfrm>
          <a:prstGeom prst="rect">
            <a:avLst/>
          </a:prstGeom>
        </p:spPr>
      </p:pic>
      <p:pic>
        <p:nvPicPr>
          <p:cNvPr id="63" name="Graphic 62" descr="Chat bubble outline">
            <a:extLst>
              <a:ext uri="{FF2B5EF4-FFF2-40B4-BE49-F238E27FC236}">
                <a16:creationId xmlns:a16="http://schemas.microsoft.com/office/drawing/2014/main" id="{BFAAD63B-BE57-6F17-A3F5-7DB08371D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8209" y="1645123"/>
            <a:ext cx="643070" cy="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117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D00166-F6C7-66C8-A9AB-0D82AEFE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83940"/>
            <a:ext cx="11602658" cy="553998"/>
          </a:xfrm>
        </p:spPr>
        <p:txBody>
          <a:bodyPr/>
          <a:lstStyle/>
          <a:p>
            <a:r>
              <a:rPr lang="de-DE" dirty="0"/>
              <a:t>Tools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C2B60B-8DCA-19D1-F409-CE28EF90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17" y="837938"/>
            <a:ext cx="8472707" cy="564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15C47F0-A5BE-37CE-0413-6C4A18AED20E}"/>
              </a:ext>
            </a:extLst>
          </p:cNvPr>
          <p:cNvSpPr txBox="1">
            <a:spLocks/>
          </p:cNvSpPr>
          <p:nvPr/>
        </p:nvSpPr>
        <p:spPr>
          <a:xfrm>
            <a:off x="6856693" y="9058275"/>
            <a:ext cx="8078508" cy="421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Knowledge Tools</a:t>
            </a:r>
          </a:p>
          <a:p>
            <a:pPr lvl="1"/>
            <a:r>
              <a:rPr lang="de-DE" dirty="0"/>
              <a:t>Bing Search</a:t>
            </a:r>
          </a:p>
          <a:p>
            <a:pPr lvl="1"/>
            <a:r>
              <a:rPr lang="de-DE" dirty="0"/>
              <a:t>File Search</a:t>
            </a:r>
          </a:p>
          <a:p>
            <a:pPr lvl="1"/>
            <a:r>
              <a:rPr lang="de-DE" dirty="0"/>
              <a:t>Azure AI Search</a:t>
            </a:r>
          </a:p>
          <a:p>
            <a:pPr lvl="1"/>
            <a:r>
              <a:rPr lang="de-DE" dirty="0"/>
              <a:t>Ms Fabric</a:t>
            </a:r>
            <a:br>
              <a:rPr lang="de-DE" dirty="0"/>
            </a:br>
            <a:r>
              <a:rPr lang="de-DE" dirty="0"/>
              <a:t>API (</a:t>
            </a:r>
            <a:r>
              <a:rPr lang="de-DE" dirty="0" err="1"/>
              <a:t>Licensed</a:t>
            </a:r>
            <a:r>
              <a:rPr lang="de-DE" dirty="0"/>
              <a:t> Data)</a:t>
            </a:r>
          </a:p>
          <a:p>
            <a:r>
              <a:rPr lang="de-DE" dirty="0"/>
              <a:t>Action Tools</a:t>
            </a:r>
          </a:p>
          <a:p>
            <a:pPr lvl="1"/>
            <a:r>
              <a:rPr lang="de-DE" dirty="0" err="1"/>
              <a:t>Function</a:t>
            </a:r>
            <a:r>
              <a:rPr lang="de-DE" dirty="0"/>
              <a:t> Calling</a:t>
            </a:r>
          </a:p>
          <a:p>
            <a:pPr lvl="1"/>
            <a:r>
              <a:rPr lang="de-DE" dirty="0"/>
              <a:t>Code Interpreter</a:t>
            </a:r>
          </a:p>
          <a:p>
            <a:pPr lvl="1"/>
            <a:r>
              <a:rPr lang="de-DE" dirty="0"/>
              <a:t>Open API </a:t>
            </a:r>
            <a:r>
              <a:rPr lang="de-DE" dirty="0" err="1"/>
              <a:t>Defined</a:t>
            </a:r>
            <a:r>
              <a:rPr lang="de-DE" dirty="0"/>
              <a:t> Tools</a:t>
            </a:r>
          </a:p>
          <a:p>
            <a:pPr lvl="1"/>
            <a:r>
              <a:rPr lang="de-DE" dirty="0"/>
              <a:t>Azure </a:t>
            </a:r>
            <a:r>
              <a:rPr lang="de-DE" dirty="0" err="1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985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1FB896-B2CA-94ED-66B6-80C8BB8A8DBC}"/>
              </a:ext>
            </a:extLst>
          </p:cNvPr>
          <p:cNvSpPr txBox="1"/>
          <p:nvPr/>
        </p:nvSpPr>
        <p:spPr>
          <a:xfrm>
            <a:off x="4281094" y="800387"/>
            <a:ext cx="9143999" cy="610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    "type": "function",</a:t>
            </a:r>
          </a:p>
          <a:p>
            <a:r>
              <a:rPr lang="en-US" sz="1600" dirty="0"/>
              <a:t>    "function": {</a:t>
            </a:r>
          </a:p>
          <a:p>
            <a:r>
              <a:rPr lang="en-US" sz="1600" dirty="0"/>
              <a:t>        "name": "</a:t>
            </a:r>
            <a:r>
              <a:rPr lang="en-US" sz="1600" dirty="0" err="1"/>
              <a:t>get_weather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"description": "Retrieves current weather for the given location.",</a:t>
            </a:r>
          </a:p>
          <a:p>
            <a:r>
              <a:rPr lang="en-US" sz="1600" dirty="0"/>
              <a:t>        "strict": true,</a:t>
            </a:r>
          </a:p>
          <a:p>
            <a:r>
              <a:rPr lang="en-US" sz="1600" dirty="0"/>
              <a:t>        "parameters": {</a:t>
            </a:r>
          </a:p>
          <a:p>
            <a:r>
              <a:rPr lang="en-US" sz="1600" dirty="0"/>
              <a:t>            "type": "object",</a:t>
            </a:r>
          </a:p>
          <a:p>
            <a:r>
              <a:rPr lang="en-US" sz="1600" dirty="0"/>
              <a:t>            "properties": {</a:t>
            </a:r>
          </a:p>
          <a:p>
            <a:r>
              <a:rPr lang="en-US" sz="1600" dirty="0"/>
              <a:t>                "location": {</a:t>
            </a:r>
          </a:p>
          <a:p>
            <a:r>
              <a:rPr lang="en-US" sz="1600" dirty="0"/>
              <a:t>                    "type": "string",</a:t>
            </a:r>
          </a:p>
          <a:p>
            <a:r>
              <a:rPr lang="en-US" sz="1600" dirty="0"/>
              <a:t>                    "description": "City and country e.g. Bogotá, Colombia"</a:t>
            </a:r>
          </a:p>
          <a:p>
            <a:r>
              <a:rPr lang="en-US" sz="1600" dirty="0"/>
              <a:t>                },</a:t>
            </a:r>
          </a:p>
          <a:p>
            <a:r>
              <a:rPr lang="en-US" sz="1600" dirty="0"/>
              <a:t>                "units": {</a:t>
            </a:r>
          </a:p>
          <a:p>
            <a:r>
              <a:rPr lang="en-US" sz="1600" dirty="0"/>
              <a:t>                    "type": ["string", "null"],</a:t>
            </a:r>
          </a:p>
          <a:p>
            <a:r>
              <a:rPr lang="en-US" sz="1600" dirty="0"/>
              <a:t>                    "</a:t>
            </a:r>
            <a:r>
              <a:rPr lang="en-US" sz="1600" dirty="0" err="1"/>
              <a:t>enum</a:t>
            </a:r>
            <a:r>
              <a:rPr lang="en-US" sz="1600" dirty="0"/>
              <a:t>": ["</a:t>
            </a:r>
            <a:r>
              <a:rPr lang="en-US" sz="1600" dirty="0" err="1"/>
              <a:t>celsius</a:t>
            </a:r>
            <a:r>
              <a:rPr lang="en-US" sz="1600" dirty="0"/>
              <a:t>", "</a:t>
            </a:r>
            <a:r>
              <a:rPr lang="en-US" sz="1600" dirty="0" err="1"/>
              <a:t>fahrenheit</a:t>
            </a:r>
            <a:r>
              <a:rPr lang="en-US" sz="1600" dirty="0"/>
              <a:t>"],</a:t>
            </a:r>
          </a:p>
          <a:p>
            <a:r>
              <a:rPr lang="en-US" sz="1600" dirty="0"/>
              <a:t>                    "description": "Units the temperature will be returned in."</a:t>
            </a:r>
          </a:p>
          <a:p>
            <a:r>
              <a:rPr lang="en-US" sz="1600" dirty="0"/>
              <a:t>                }</a:t>
            </a:r>
          </a:p>
          <a:p>
            <a:r>
              <a:rPr lang="en-US" sz="1600" dirty="0"/>
              <a:t>            },</a:t>
            </a:r>
          </a:p>
          <a:p>
            <a:r>
              <a:rPr lang="en-US" sz="1600" dirty="0"/>
              <a:t>            "required": ["location", "units"],</a:t>
            </a:r>
          </a:p>
          <a:p>
            <a:r>
              <a:rPr lang="en-US" sz="1600" dirty="0"/>
              <a:t>            "</a:t>
            </a:r>
            <a:r>
              <a:rPr lang="en-US" sz="1600" dirty="0" err="1"/>
              <a:t>additionalProperties</a:t>
            </a:r>
            <a:r>
              <a:rPr lang="en-US" sz="1600" dirty="0"/>
              <a:t>": false</a:t>
            </a:r>
          </a:p>
          <a:p>
            <a:r>
              <a:rPr lang="en-US" sz="1600" dirty="0"/>
              <a:t>        }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B133C-BC3D-0A4E-A4D4-DF8E1B3F430E}"/>
              </a:ext>
            </a:extLst>
          </p:cNvPr>
          <p:cNvSpPr txBox="1"/>
          <p:nvPr/>
        </p:nvSpPr>
        <p:spPr>
          <a:xfrm>
            <a:off x="219816" y="215612"/>
            <a:ext cx="3694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Function Calling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93232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379726" y="603619"/>
            <a:ext cx="5432577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new Generation </a:t>
            </a:r>
            <a:r>
              <a:rPr kumimoji="0" lang="de-DE" sz="32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of</a:t>
            </a: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800219"/>
          </a:xfrm>
        </p:spPr>
        <p:txBody>
          <a:bodyPr/>
          <a:lstStyle/>
          <a:p>
            <a:r>
              <a:rPr lang="en-US" sz="2800" dirty="0"/>
              <a:t>PROMPTS</a:t>
            </a:r>
            <a:br>
              <a:rPr lang="en-US" sz="2800" dirty="0"/>
            </a:br>
            <a:r>
              <a:rPr lang="en-US" sz="2400" dirty="0"/>
              <a:t>(</a:t>
            </a:r>
            <a:r>
              <a:rPr lang="en-US" sz="1800" dirty="0"/>
              <a:t>SEMANTIC FUNCTIONS)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4C66-EAC5-F9E6-5B89-EFCEA628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888999"/>
            <a:ext cx="1438129" cy="5539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B10D2E-765B-3F3D-2C49-1E66692823D6}"/>
              </a:ext>
            </a:extLst>
          </p:cNvPr>
          <p:cNvSpPr txBox="1">
            <a:spLocks/>
          </p:cNvSpPr>
          <p:nvPr/>
        </p:nvSpPr>
        <p:spPr>
          <a:xfrm>
            <a:off x="5059651" y="3202708"/>
            <a:ext cx="636342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Controlling the lighting system</a:t>
            </a:r>
          </a:p>
        </p:txBody>
      </p:sp>
    </p:spTree>
    <p:extLst>
      <p:ext uri="{BB962C8B-B14F-4D97-AF65-F5344CB8AC3E}">
        <p14:creationId xmlns:p14="http://schemas.microsoft.com/office/powerpoint/2010/main" val="17169318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396416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318971" y="2480074"/>
            <a:ext cx="1057756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   .</a:t>
            </a:r>
            <a:r>
              <a:rPr lang="de-DE" dirty="0" err="1"/>
              <a:t>AddOpenAIChatCompletion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("OPENAI_CHATCOMPLETION_DEPLOYMENT")!, 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("OPENAI_API_KEY")!,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("OPENAI_ORGID")!)</a:t>
            </a:r>
          </a:p>
          <a:p>
            <a:r>
              <a:rPr lang="de-DE" dirty="0"/>
              <a:t>.</a:t>
            </a:r>
            <a:r>
              <a:rPr lang="de-DE" dirty="0" err="1"/>
              <a:t>Build</a:t>
            </a:r>
            <a:r>
              <a:rPr lang="de-DE" dirty="0"/>
              <a:t>();}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668741" y="2188353"/>
            <a:ext cx="1262981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.</a:t>
            </a:r>
            <a:r>
              <a:rPr lang="de-DE" dirty="0" err="1"/>
              <a:t>AddAzureOpenAIChatCompletion</a:t>
            </a:r>
            <a:r>
              <a:rPr lang="de-DE" dirty="0"/>
              <a:t>(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("AZURE_OPENAI_CHATCOMPLETION_DEPLOYMENT")!, 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("AZURE_OPENAI_ENDPOINT")!,     </a:t>
            </a:r>
            <a:br>
              <a:rPr lang="de-DE" dirty="0"/>
            </a:br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("AZURE_OPENAI_API_KEY")! )</a:t>
            </a:r>
          </a:p>
          <a:p>
            <a:r>
              <a:rPr lang="de-DE" dirty="0"/>
              <a:t>  .</a:t>
            </a:r>
            <a:r>
              <a:rPr lang="de-DE" dirty="0" err="1"/>
              <a:t>Build</a:t>
            </a:r>
            <a:r>
              <a:rPr lang="de-DE" dirty="0"/>
              <a:t>();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Native Functions</a:t>
            </a:r>
          </a:p>
        </p:txBody>
      </p:sp>
    </p:spTree>
    <p:extLst>
      <p:ext uri="{BB962C8B-B14F-4D97-AF65-F5344CB8AC3E}">
        <p14:creationId xmlns:p14="http://schemas.microsoft.com/office/powerpoint/2010/main" val="16809397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7C06-1799-DC81-987C-B379C9C3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CD4B4-1C21-EF06-387D-60F80F8B12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5925" y="1757945"/>
            <a:ext cx="11642165" cy="3877985"/>
          </a:xfrm>
        </p:spPr>
        <p:txBody>
          <a:bodyPr/>
          <a:lstStyle/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An OpenAI Assistant is a purpose-built AI that utilizes OpenAI's models and tools to perform specific tasks and respond to user queries. 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It can be customized with instructions, leverage tools like code interpreters, and access files, and functions, 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all while maintaining persistent threads of conversation. 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It's a way to build sophisticated AI-powered applications with copilot-like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D1687A-43E9-9AD6-CC29-F9DBD964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Assistent?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Open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09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Semantic Functions</a:t>
            </a:r>
          </a:p>
        </p:txBody>
      </p:sp>
    </p:spTree>
    <p:extLst>
      <p:ext uri="{BB962C8B-B14F-4D97-AF65-F5344CB8AC3E}">
        <p14:creationId xmlns:p14="http://schemas.microsoft.com/office/powerpoint/2010/main" val="46704847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https://platform.openai.com/docs/models</a:t>
            </a:r>
            <a:br>
              <a:rPr lang="en-US" sz="1800" dirty="0"/>
            </a:b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https://oai.azure.com/portal/****/models</a:t>
            </a:r>
            <a:endParaRPr lang="de-DE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Foundry</a:t>
            </a:r>
            <a:endParaRPr lang="de-DE" sz="1800" dirty="0"/>
          </a:p>
          <a:p>
            <a:r>
              <a:rPr lang="en-US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endParaRPr lang="de-DE" sz="1800" dirty="0"/>
          </a:p>
          <a:p>
            <a:r>
              <a:rPr lang="de-DE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en-DE" dirty="0"/>
          </a:p>
          <a:p>
            <a:r>
              <a:rPr lang="de-DE" sz="1800" dirty="0" err="1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endParaRPr lang="de-DE" sz="1800" dirty="0"/>
          </a:p>
          <a:p>
            <a:r>
              <a:rPr lang="en-US" sz="18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r>
              <a:rPr lang="en-US" sz="18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US" sz="1800" dirty="0"/>
          </a:p>
          <a:p>
            <a:r>
              <a:rPr lang="en-US" sz="2000" dirty="0" err="1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LiveBench</a:t>
            </a:r>
            <a:endParaRPr lang="en-US" sz="2000" dirty="0"/>
          </a:p>
          <a:p>
            <a:r>
              <a:rPr lang="en-US" sz="2000" dirty="0">
                <a:hlinkClick r:id="rId15"/>
              </a:rPr>
              <a:t>Function calling - OpenAI API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3C84-BEBB-C1EB-A519-AC9A7871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9" y="243931"/>
            <a:ext cx="5611811" cy="553998"/>
          </a:xfrm>
        </p:spPr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DE94E-DF8B-EABC-DCD5-3F4240B59D21}"/>
              </a:ext>
            </a:extLst>
          </p:cNvPr>
          <p:cNvSpPr txBox="1">
            <a:spLocks/>
          </p:cNvSpPr>
          <p:nvPr/>
        </p:nvSpPr>
        <p:spPr>
          <a:xfrm>
            <a:off x="4240007" y="304809"/>
            <a:ext cx="7127240" cy="128866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3FEDC-F8F7-FFC2-3CAA-E437C6734949}"/>
              </a:ext>
            </a:extLst>
          </p:cNvPr>
          <p:cNvSpPr txBox="1"/>
          <p:nvPr/>
        </p:nvSpPr>
        <p:spPr>
          <a:xfrm>
            <a:off x="4448397" y="2452400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92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D88BA-D091-71DA-AB96-5EA1FD9A489C}"/>
              </a:ext>
            </a:extLst>
          </p:cNvPr>
          <p:cNvSpPr txBox="1"/>
          <p:nvPr/>
        </p:nvSpPr>
        <p:spPr>
          <a:xfrm>
            <a:off x="132300" y="220130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OpenAI und Semantic Kernel für Softwareentwickler</a:t>
            </a:r>
          </a:p>
        </p:txBody>
      </p:sp>
    </p:spTree>
    <p:extLst>
      <p:ext uri="{BB962C8B-B14F-4D97-AF65-F5344CB8AC3E}">
        <p14:creationId xmlns:p14="http://schemas.microsoft.com/office/powerpoint/2010/main" val="254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F5842-0726-1B07-B5E7-32306CA47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9CE32E-3619-C50A-FDEE-D2CDF4C8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951" y="2598420"/>
            <a:ext cx="5508419" cy="557076"/>
          </a:xfrm>
        </p:spPr>
        <p:txBody>
          <a:bodyPr/>
          <a:lstStyle/>
          <a:p>
            <a:r>
              <a:rPr lang="en-US" sz="3200" dirty="0"/>
              <a:t>PROCESS FRAMEWORK</a:t>
            </a:r>
            <a:endParaRPr lang="en-DE" sz="3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BF818D-B182-608C-E946-525E38537651}"/>
              </a:ext>
            </a:extLst>
          </p:cNvPr>
          <p:cNvSpPr txBox="1"/>
          <p:nvPr/>
        </p:nvSpPr>
        <p:spPr>
          <a:xfrm>
            <a:off x="0" y="6335028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Process Framework | Microsoft Learn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591DE-7AA8-4E10-C024-1F45812C5032}"/>
              </a:ext>
            </a:extLst>
          </p:cNvPr>
          <p:cNvSpPr txBox="1"/>
          <p:nvPr/>
        </p:nvSpPr>
        <p:spPr>
          <a:xfrm>
            <a:off x="5226186" y="6335028"/>
            <a:ext cx="683656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semantic-kernel/dotnet/samples/</a:t>
            </a:r>
            <a:r>
              <a:rPr lang="en-US" dirty="0" err="1">
                <a:hlinkClick r:id="rId3"/>
              </a:rPr>
              <a:t>GettingStartedWithProcesses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959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153EF0-FC62-0673-F924-C996A7EF28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936176"/>
            <a:ext cx="11642165" cy="2585323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AI agent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is a software entity designed to perform tasks autonomously or semi-autonomously by receiving input, processing information, and taking actions to achieve specific goals.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Agents are designed to work collaboratively, enabling complex workflows by interacting with each other.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BA318-CE68-73B0-4CF1-6910D0C5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AGENT?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Semantic Kernel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08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017A62-9849-E270-413B-098118FF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Framework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22DAA-F55B-022A-7D50-94DBC3D0F454}"/>
              </a:ext>
            </a:extLst>
          </p:cNvPr>
          <p:cNvSpPr/>
          <p:nvPr/>
        </p:nvSpPr>
        <p:spPr bwMode="auto">
          <a:xfrm>
            <a:off x="3692259" y="2839278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277E6992-1AC7-A0B0-A210-CF3F8D8B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122" y="2971799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A82F12-AF8D-0635-E5AD-A2A78822F57F}"/>
              </a:ext>
            </a:extLst>
          </p:cNvPr>
          <p:cNvSpPr/>
          <p:nvPr/>
        </p:nvSpPr>
        <p:spPr bwMode="auto">
          <a:xfrm>
            <a:off x="7170953" y="222233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5B766-ED0A-30D2-E7F1-C941FDB4CFC7}"/>
              </a:ext>
            </a:extLst>
          </p:cNvPr>
          <p:cNvSpPr/>
          <p:nvPr/>
        </p:nvSpPr>
        <p:spPr bwMode="auto">
          <a:xfrm>
            <a:off x="7170955" y="3917247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A04DDB-BBE9-45C7-946C-41BDEC17030B}"/>
              </a:ext>
            </a:extLst>
          </p:cNvPr>
          <p:cNvSpPr/>
          <p:nvPr/>
        </p:nvSpPr>
        <p:spPr bwMode="auto">
          <a:xfrm>
            <a:off x="7170953" y="574306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N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819C51-93D5-8060-B37D-DF88FA6ADDAB}"/>
              </a:ext>
            </a:extLst>
          </p:cNvPr>
          <p:cNvCxnSpPr>
            <a:endCxn id="4" idx="1"/>
          </p:cNvCxnSpPr>
          <p:nvPr/>
        </p:nvCxnSpPr>
        <p:spPr>
          <a:xfrm>
            <a:off x="1806522" y="3428999"/>
            <a:ext cx="1885737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CF5A5-6DB7-A3B5-AE35-E9E30B343EB7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5837582" y="2499332"/>
            <a:ext cx="1333371" cy="92966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E03DB-DEEA-225C-9D26-9C3745F0E4FA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37582" y="3429000"/>
            <a:ext cx="1333373" cy="76524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9A89AB-A2CE-F08F-80AE-3FD88416E47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837582" y="3429000"/>
            <a:ext cx="1333371" cy="259106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4016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770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DE118-5A38-6497-A5C7-62D85B33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6587DE-FAAC-989A-FBE6-EF0FA38722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936176"/>
            <a:ext cx="11642165" cy="293003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 AI Agent is a "smart" microservice that can be used to </a:t>
            </a:r>
          </a:p>
          <a:p>
            <a:pPr marL="0" lvl="0" indent="0" algn="ctr">
              <a:buNone/>
            </a:pPr>
            <a:r>
              <a:rPr lang="en-US" dirty="0"/>
              <a:t>answer questions (RAG), perform actions (Tools/</a:t>
            </a:r>
            <a:r>
              <a:rPr lang="en-US" dirty="0" err="1"/>
              <a:t>PlugiIns</a:t>
            </a:r>
            <a:r>
              <a:rPr lang="en-US" dirty="0"/>
              <a:t>), or </a:t>
            </a:r>
          </a:p>
          <a:p>
            <a:pPr marL="0" lvl="0" indent="0" algn="ctr">
              <a:buNone/>
            </a:pPr>
            <a:r>
              <a:rPr lang="en-US" dirty="0"/>
              <a:t>completely automate workflows. </a:t>
            </a:r>
          </a:p>
          <a:p>
            <a:pPr marL="0" lv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 achieves this by combining the power of generative AI models with tools that allow it to access and interact with real-world data sources.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E1867-30E6-7EC1-8E55-2473EE31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AGENT?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Azure Foundry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69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FCC3E3F8-5C2A-BB7A-6909-6E791106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88" y="2089688"/>
            <a:ext cx="4768312" cy="47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F530BA-0098-87B4-BF85-469D85B0C6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73360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Both services enable you to build agents using the </a:t>
            </a:r>
            <a:r>
              <a:rPr lang="en-US" sz="2000" b="1" dirty="0"/>
              <a:t>same API and SDKs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Azure offers additional enterprise requirements as </a:t>
            </a:r>
            <a:r>
              <a:rPr lang="en-US" sz="2000" b="1" dirty="0"/>
              <a:t>Azure AI Agent Service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Flexible model selection </a:t>
            </a:r>
            <a:br>
              <a:rPr lang="en-US" sz="2000" dirty="0"/>
            </a:br>
            <a:r>
              <a:rPr lang="en-US" sz="2000" dirty="0"/>
              <a:t>Many Azure OpenAI models, or others such as Llama 3, Mistral and Cohere.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Extensive data integrations </a:t>
            </a:r>
            <a:br>
              <a:rPr lang="en-US" sz="2000" dirty="0"/>
            </a:br>
            <a:r>
              <a:rPr lang="en-US" sz="2000" dirty="0"/>
              <a:t>Grounding with secure enterprise knowledge from various data sources, such as Microsoft Bing, Azure AI Search, and other (your) APIs.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Enterprise grade security </a:t>
            </a:r>
            <a:br>
              <a:rPr lang="en-US" sz="2000" dirty="0"/>
            </a:br>
            <a:r>
              <a:rPr lang="en-US" sz="2000" dirty="0"/>
              <a:t>Ensure data privacy and compliance.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BDC38-EC76-6803-3B1B-10D620BA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492443"/>
          </a:xfrm>
        </p:spPr>
        <p:txBody>
          <a:bodyPr/>
          <a:lstStyle/>
          <a:p>
            <a:r>
              <a:rPr lang="de-DE" sz="3200" dirty="0"/>
              <a:t>Open AI Assistent vs. Azure Agent?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39352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12926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solves tasks, offers insights and boost productivity. A Copilot is an interface that might involve one or more agents to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A5A20D-C3A4-6B6D-C03A-B4AB3AD34C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Supported models in Azure AI Agent Service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BC322-E8AE-C08C-2ABA-D937E5C8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physically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441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8AFE8E-4590-60DF-F2B6-D08BAEE6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Entities</a:t>
            </a: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3DB78F8-98C4-A909-9FCF-779FBDF4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52" y="1114937"/>
            <a:ext cx="8480802" cy="56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6934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17201</TotalTime>
  <Words>1564</Words>
  <Application>Microsoft Office PowerPoint</Application>
  <PresentationFormat>Widescreen</PresentationFormat>
  <Paragraphs>264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Segoe UI Semibold</vt:lpstr>
      <vt:lpstr>Segoe UI</vt:lpstr>
      <vt:lpstr>Consolas</vt:lpstr>
      <vt:lpstr>-apple-system</vt:lpstr>
      <vt:lpstr>Cascadia Mono</vt:lpstr>
      <vt:lpstr>Wingdings</vt:lpstr>
      <vt:lpstr>Lato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PowerPoint Presentation</vt:lpstr>
      <vt:lpstr>What is an Assistent? By Open AI</vt:lpstr>
      <vt:lpstr>What is an AGENT? By Semantic Kernel Team</vt:lpstr>
      <vt:lpstr>What is an AGENT? By Azure Foundry Team</vt:lpstr>
      <vt:lpstr>Open AI Assistent vs. Azure Agent?</vt:lpstr>
      <vt:lpstr>What is a Copilot?</vt:lpstr>
      <vt:lpstr>Where are models physically located?</vt:lpstr>
      <vt:lpstr>Agent Entities</vt:lpstr>
      <vt:lpstr>Agent Threads and Runs</vt:lpstr>
      <vt:lpstr>Tools</vt:lpstr>
      <vt:lpstr>PowerPoint Presentation</vt:lpstr>
      <vt:lpstr>SEMANTIC KERNEL</vt:lpstr>
      <vt:lpstr>PowerPoint Presentation</vt:lpstr>
      <vt:lpstr>Why to use SK?</vt:lpstr>
      <vt:lpstr>Architecture of the “Smart” application</vt:lpstr>
      <vt:lpstr>AI Plugins</vt:lpstr>
      <vt:lpstr>The Knowledge is inside Plugins</vt:lpstr>
      <vt:lpstr>NATIVE FUNCTIONS</vt:lpstr>
      <vt:lpstr>PROMPTS (SEMANTIC FUNCTIONS)</vt:lpstr>
      <vt:lpstr>DEMO</vt:lpstr>
      <vt:lpstr>Deep Dive into Semantic Kernel</vt:lpstr>
      <vt:lpstr>SEMANTIC KERNEL OVERVIEW</vt:lpstr>
      <vt:lpstr>Semantic Kernel Initialization with OpenAI</vt:lpstr>
      <vt:lpstr>Semantic Kernel Initialization with Azure OpenAI</vt:lpstr>
      <vt:lpstr>Two types of functions</vt:lpstr>
      <vt:lpstr>DEMO</vt:lpstr>
      <vt:lpstr>Nested Native Functions Semantic function invokes a native function</vt:lpstr>
      <vt:lpstr>Nested Semantic Functions Semantic function invokes a semantic function</vt:lpstr>
      <vt:lpstr>DEMO</vt:lpstr>
      <vt:lpstr>Planers</vt:lpstr>
      <vt:lpstr>PowerPoint Presentation</vt:lpstr>
      <vt:lpstr>PowerPoint Presentation</vt:lpstr>
      <vt:lpstr>PowerPoint Presentation</vt:lpstr>
      <vt:lpstr>References</vt:lpstr>
      <vt:lpstr>References</vt:lpstr>
      <vt:lpstr>PowerPoint Presentation</vt:lpstr>
      <vt:lpstr>Microsoft confidential</vt:lpstr>
      <vt:lpstr>PROCESS FRAMEWORK</vt:lpstr>
      <vt:lpstr>Process Framework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47</cp:revision>
  <dcterms:created xsi:type="dcterms:W3CDTF">2023-08-22T18:29:18Z</dcterms:created>
  <dcterms:modified xsi:type="dcterms:W3CDTF">2025-04-25T21:00:20Z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